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312" r:id="rId3"/>
    <p:sldId id="311" r:id="rId4"/>
    <p:sldId id="306" r:id="rId5"/>
    <p:sldId id="275" r:id="rId6"/>
    <p:sldId id="313" r:id="rId7"/>
    <p:sldId id="315" r:id="rId8"/>
    <p:sldId id="314" r:id="rId9"/>
    <p:sldId id="259" r:id="rId10"/>
    <p:sldId id="307" r:id="rId11"/>
    <p:sldId id="303" r:id="rId12"/>
    <p:sldId id="299" r:id="rId13"/>
    <p:sldId id="300" r:id="rId14"/>
    <p:sldId id="297" r:id="rId15"/>
    <p:sldId id="298" r:id="rId16"/>
    <p:sldId id="301" r:id="rId17"/>
    <p:sldId id="302" r:id="rId18"/>
    <p:sldId id="316" r:id="rId19"/>
    <p:sldId id="317" r:id="rId20"/>
    <p:sldId id="309" r:id="rId21"/>
    <p:sldId id="310" r:id="rId22"/>
    <p:sldId id="304" r:id="rId23"/>
    <p:sldId id="318" r:id="rId24"/>
    <p:sldId id="319" r:id="rId25"/>
    <p:sldId id="27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AE8BE"/>
    <a:srgbClr val="355938"/>
    <a:srgbClr val="008000"/>
    <a:srgbClr val="516D35"/>
    <a:srgbClr val="3D7C26"/>
    <a:srgbClr val="4F7E24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B3A850-4F27-4013-B2A0-A1D2BA835692}" type="datetimeFigureOut">
              <a:rPr lang="ru-RU"/>
              <a:pPr>
                <a:defRPr/>
              </a:pPr>
              <a:t>06.03.2018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BE80819-38EE-46B6-A0EE-62EBBF4E8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FE9A1A-5085-41AA-A4EE-9E1A8F4F2D1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7" tIns="47859" rIns="95717" bIns="47859" anchor="b"/>
          <a:lstStyle/>
          <a:p>
            <a:pPr algn="r" defTabSz="957263"/>
            <a:fld id="{24262E19-BD28-4017-8ABF-7A847C71DC8A}" type="slidenum">
              <a:rPr lang="ru-RU" altLang="ru-RU" sz="1300"/>
              <a:pPr algn="r" defTabSz="957263"/>
              <a:t>24</a:t>
            </a:fld>
            <a:endParaRPr lang="ru-RU" altLang="ru-RU" sz="130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3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5717" tIns="47859" rIns="95717" bIns="47859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В состав Координационного Совета  входят представители департаментов природных ресурсов и охраны окружающей среды, общего образования, культуры, управления начального и профессионального образования, ученые томских вузов, учителя школ, представители общественных организаций. Координаторами работы Совета являются Региональный центр развития образования и ОГУ «Облкомприрода».</a:t>
            </a:r>
          </a:p>
          <a:p>
            <a:pPr eaLnBrk="1" hangingPunct="1"/>
            <a:r>
              <a:rPr lang="ru-RU" altLang="ru-RU" smtClean="0"/>
              <a:t>Целью деятельности Совета является определение стратегических направлений развития экологического образования, формирование региональной политики в системе непрерывного экологического образования, планов и программ по её реализации, координация деятельности государственных уполномоченных органов власти охраны окружающей среды, образования и просвещения с общественными экологическими организациями.</a:t>
            </a:r>
          </a:p>
          <a:p>
            <a:pPr eaLnBrk="1" hangingPunct="1"/>
            <a:r>
              <a:rPr lang="ru-RU" altLang="ru-RU" smtClean="0"/>
              <a:t> С 2005 года проведено 9 заседаний Координационного Совета, на которых рассматривались вопросы взаимодействия между различными структурами, утверждались Стратегия и Программа, обсуждалось создание координирующего центра экологического воспитания в системе начального и среднего профессионального образования, представлялись изданные учебно-методические комплекты и опыт работы учреждений образования и культуры.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9838D-5CBD-4C34-8E09-6BCB76050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36965-A011-48DA-A774-762DB94FF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64388-3917-4962-83AF-9BA4E8B48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1C42-9FA2-4968-A7F5-AD50431A4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D6A8-924F-4B1F-B6CB-3F1277B91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47EF7-E01B-49C6-AB23-F6DE7AA1B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A0DA-DC56-4186-AABF-C51411EDC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7F5B5-993D-4D75-B49F-C95CE325A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CDE3-4CC3-442D-A041-F99A83601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4BE2-DEB9-4346-A8F1-38002F68A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AA854-7D2C-4216-9894-4A89073B9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FB31-E32F-49D4-B294-3EC10F001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95A1133-8DB8-4F2A-83B6-E22244CAC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E:\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350" y="3429000"/>
            <a:ext cx="2457450" cy="32766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8" descr="C:\Users\user\Desktop\ВИЗИТКА\брянская област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52400"/>
            <a:ext cx="4191000" cy="29972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2" descr="G:\IMG_071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52400"/>
            <a:ext cx="4419600" cy="29718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31" name="Picture 11" descr="1-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53200" y="3352800"/>
            <a:ext cx="2438400" cy="336289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folHlink"/>
                </a:solidFill>
              </a:rPr>
              <a:t/>
            </a:r>
            <a:br>
              <a:rPr lang="ru-RU" dirty="0" smtClean="0">
                <a:solidFill>
                  <a:schemeClr val="folHlink"/>
                </a:solidFill>
              </a:rPr>
            </a:br>
            <a:r>
              <a:rPr lang="ru-RU" dirty="0" smtClean="0">
                <a:solidFill>
                  <a:schemeClr val="folHlink"/>
                </a:solidFill>
              </a:rPr>
              <a:t/>
            </a:r>
            <a:br>
              <a:rPr lang="ru-RU" dirty="0" smtClean="0">
                <a:solidFill>
                  <a:schemeClr val="folHlink"/>
                </a:solidFill>
              </a:rPr>
            </a:br>
            <a:r>
              <a:rPr lang="ru-RU" dirty="0" smtClean="0">
                <a:solidFill>
                  <a:schemeClr val="folHlink"/>
                </a:solidFill>
              </a:rPr>
              <a:t/>
            </a:r>
            <a:br>
              <a:rPr lang="ru-RU" dirty="0" smtClean="0">
                <a:solidFill>
                  <a:schemeClr val="folHlink"/>
                </a:solidFill>
              </a:rPr>
            </a:br>
            <a:r>
              <a:rPr lang="ru-RU" dirty="0" smtClean="0">
                <a:solidFill>
                  <a:schemeClr val="folHlink"/>
                </a:solidFill>
              </a:rPr>
              <a:t/>
            </a:r>
            <a:br>
              <a:rPr lang="ru-RU" dirty="0" smtClean="0">
                <a:solidFill>
                  <a:schemeClr val="folHlink"/>
                </a:solidFill>
              </a:rPr>
            </a:br>
            <a:r>
              <a:rPr lang="ru-RU" dirty="0" smtClean="0">
                <a:solidFill>
                  <a:schemeClr val="folHlink"/>
                </a:solidFill>
              </a:rPr>
              <a:t>               </a:t>
            </a:r>
            <a:r>
              <a:rPr lang="ru-RU" sz="2800" dirty="0" smtClean="0">
                <a:solidFill>
                  <a:srgbClr val="FFFF00"/>
                </a:solidFill>
              </a:rPr>
              <a:t>Школьное лесничество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                              «Берёзка» </a:t>
            </a:r>
            <a:r>
              <a:rPr lang="ru-RU" sz="2800" dirty="0" smtClean="0">
                <a:solidFill>
                  <a:schemeClr val="folHlink"/>
                </a:solidFill>
              </a:rPr>
              <a:t/>
            </a:r>
            <a:br>
              <a:rPr lang="ru-RU" sz="2800" dirty="0" smtClean="0">
                <a:solidFill>
                  <a:schemeClr val="folHlink"/>
                </a:solidFill>
              </a:rPr>
            </a:br>
            <a:r>
              <a:rPr lang="ru-RU" sz="2800" dirty="0" smtClean="0">
                <a:solidFill>
                  <a:schemeClr val="folHlink"/>
                </a:solidFill>
              </a:rPr>
              <a:t>                      </a:t>
            </a: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МБОУ </a:t>
            </a: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</a:rPr>
              <a:t>Белоберезковская СОШ № 1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>                         </a:t>
            </a:r>
            <a:r>
              <a:rPr lang="ru-RU" sz="2000" dirty="0" err="1" smtClean="0">
                <a:solidFill>
                  <a:schemeClr val="tx2">
                    <a:lumMod val="90000"/>
                  </a:schemeClr>
                </a:solidFill>
              </a:rPr>
              <a:t>Трубчевский</a:t>
            </a: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район</a:t>
            </a:r>
            <a:b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90000"/>
                  </a:schemeClr>
                </a:solidFill>
              </a:rPr>
              <a:t>                                        Брянская область</a:t>
            </a:r>
            <a:r>
              <a:rPr lang="ru-RU" sz="3200" dirty="0" smtClean="0">
                <a:solidFill>
                  <a:schemeClr val="folHlink"/>
                </a:solidFill>
              </a:rPr>
              <a:t/>
            </a:r>
            <a:br>
              <a:rPr lang="ru-RU" sz="3200" dirty="0" smtClean="0">
                <a:solidFill>
                  <a:schemeClr val="folHlink"/>
                </a:solidFill>
              </a:rPr>
            </a:br>
            <a:r>
              <a:rPr lang="ru-RU" sz="3200" dirty="0" smtClean="0">
                <a:solidFill>
                  <a:schemeClr val="folHlink"/>
                </a:solidFill>
              </a:rPr>
              <a:t>                    </a:t>
            </a:r>
            <a:r>
              <a:rPr lang="ru-RU" sz="2000" dirty="0" smtClean="0">
                <a:solidFill>
                  <a:srgbClr val="FFFF00"/>
                </a:solidFill>
                <a:latin typeface="+mn-lt"/>
              </a:rPr>
              <a:t>Руководитель:</a:t>
            </a:r>
            <a:br>
              <a:rPr lang="ru-RU" sz="2000" dirty="0" smtClean="0">
                <a:solidFill>
                  <a:srgbClr val="FFFF00"/>
                </a:solidFill>
                <a:latin typeface="+mn-lt"/>
              </a:rPr>
            </a:br>
            <a:r>
              <a:rPr lang="ru-RU" sz="2000" dirty="0" smtClean="0">
                <a:solidFill>
                  <a:srgbClr val="FFFF00"/>
                </a:solidFill>
                <a:latin typeface="+mn-lt"/>
              </a:rPr>
              <a:t>                                       Буренкова </a:t>
            </a:r>
            <a:r>
              <a:rPr lang="ru-RU" sz="2000" dirty="0" err="1" smtClean="0">
                <a:solidFill>
                  <a:srgbClr val="FFFF00"/>
                </a:solidFill>
                <a:latin typeface="+mn-lt"/>
              </a:rPr>
              <a:t>Стелла</a:t>
            </a:r>
            <a:r>
              <a:rPr lang="ru-RU" sz="2000" dirty="0" smtClean="0">
                <a:solidFill>
                  <a:srgbClr val="FFFF00"/>
                </a:solidFill>
                <a:latin typeface="+mn-lt"/>
              </a:rPr>
              <a:t> Ивановна,</a:t>
            </a:r>
            <a:br>
              <a:rPr lang="ru-RU" sz="2000" dirty="0" smtClean="0">
                <a:solidFill>
                  <a:srgbClr val="FFFF00"/>
                </a:solidFill>
                <a:latin typeface="+mn-lt"/>
              </a:rPr>
            </a:br>
            <a:r>
              <a:rPr lang="ru-RU" sz="2000" dirty="0" smtClean="0">
                <a:solidFill>
                  <a:srgbClr val="FFFF00"/>
                </a:solidFill>
                <a:latin typeface="+mn-lt"/>
              </a:rPr>
              <a:t>                                       </a:t>
            </a:r>
            <a:r>
              <a:rPr lang="ru-RU" sz="1400" dirty="0" smtClean="0">
                <a:solidFill>
                  <a:srgbClr val="FFFF00"/>
                </a:solidFill>
                <a:latin typeface="+mn-lt"/>
              </a:rPr>
              <a:t>учитель химии и биологии высшей категории</a:t>
            </a:r>
            <a:endParaRPr lang="ru-RU" sz="1600" dirty="0" smtClean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699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Лес – зелёный наш дом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DSC_038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09601" y="1219200"/>
            <a:ext cx="3733799" cy="2412747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DSC_00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00600" y="1219200"/>
            <a:ext cx="3919537" cy="24384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E:\диск 1\ФОТО - Буренкова\2014\23.04.14 ПОСАДКА ЛЕСА\Изображение10 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9200" y="3886200"/>
            <a:ext cx="2357809" cy="26289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0" descr="E:\диск 1\ФОТО - Буренкова\2014\23.04.14 ПОСАДКА ЛЕСА\Изображение10 00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0600" y="3937000"/>
            <a:ext cx="3933825" cy="25400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7000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3" descr="Почтовая бумага"/>
          <p:cNvSpPr txBox="1">
            <a:spLocks noChangeArrowheads="1"/>
          </p:cNvSpPr>
          <p:nvPr/>
        </p:nvSpPr>
        <p:spPr>
          <a:xfrm>
            <a:off x="214313" y="1066800"/>
            <a:ext cx="8713787" cy="5638800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5175" cy="5334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Акция «Живи, лес!»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195" name="Picture 2" descr="D:\ФОТО - Буренкова\2012\ББ № 1 ФОТО акция Живи, лес Работа в лес-ве 20.10.12\IMG_4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81000" y="3352800"/>
            <a:ext cx="4268585" cy="3200400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196" name="Picture 3" descr="D:\ФОТО - Буренкова\2012\ББ № 1 ФОТО акция Живи, лес Работа в лес-ве 20.10.12\IMG_45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43400" y="1447800"/>
            <a:ext cx="4419600" cy="347254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86400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7" descr="MCj0331275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447800"/>
            <a:ext cx="14239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j02338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05600" y="5410200"/>
            <a:ext cx="1905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44475"/>
            <a:ext cx="8915400" cy="8223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Акция «Подкормите птиц»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9219" name="Picture 2" descr="D:\ФОТО - Буренкова\2014\акция подкомка птиц-2014\DSC_0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23900" y="1411288"/>
            <a:ext cx="7658100" cy="5105400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86400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5" descr="j02003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304800"/>
            <a:ext cx="7254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8223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Акция «Белая книга леса»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43" name="Picture 2" descr="D:\ФОТО - Буренкова\2014\Награждение Белая книга леса-2014\17.04.14. Еганшин Тара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1485900"/>
            <a:ext cx="3352800" cy="5029200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0244" name="Picture 5" descr="D:\ФОТО - Буренкова\2014\Награждение Белая книга леса-2014\DSC_01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438400"/>
            <a:ext cx="4024313" cy="2886075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86400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18 апреля - Единый день посадки леса 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1267" name="Содержимое 5" descr="SNB100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286000"/>
            <a:ext cx="2305050" cy="3454400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1268" name="Picture 3" descr="D:\ФОТО - Буренкова\2014\23.04.14 ПОСАДКА ЛЕСА\Изображение10 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2300288"/>
            <a:ext cx="5867400" cy="34163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244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26 апреля - Всероссийский экологический субботник «Зелёная весна» </a:t>
            </a:r>
            <a: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90000"/>
                  </a:schemeClr>
                </a:solidFill>
              </a:rPr>
            </a:br>
            <a:endParaRPr lang="ru-RU" sz="32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2291" name="Picture 2" descr="D:\Мои документы\Буренкова С. И\статьи в газету\26.04.14\в газету\лесное урочище Мелич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447800"/>
            <a:ext cx="3467100" cy="2311400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2292" name="Picture 3" descr="D:\Мои документы\Буренкова С. И\статьи в газету\26.04.14\в газету\мемориал у деревни Холм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1447800"/>
            <a:ext cx="3448050" cy="22987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3" name="Picture 4" descr="D:\Мои документы\Буренкова С. И\статьи в газету\26.04.14\в газету\поправляем каждую деталь мемориал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4114800"/>
            <a:ext cx="3505200" cy="23368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4" name="Picture 5" descr="D:\Мои документы\Буренкова С. И\статьи в газету\26.04.14\в газету\работаем с энтузиазмом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1600" y="4114800"/>
            <a:ext cx="3468688" cy="23129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244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4475"/>
            <a:ext cx="9144000" cy="822325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Всероссийская акция 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«Мы за сохранение лесов России»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3315" name="Picture 2" descr="D:\Мои документы\Буренкова С. И\школьное лесничество\акция Мы за сохранение лесов России\фото Акция Лес апр 2011\IMG_26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447800"/>
            <a:ext cx="4271963" cy="2438400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3316" name="Picture 4" descr="D:\ФОТО - Буренкова\2014\23.04.14 ПОСАДКА ЛЕСА\Изображение10 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3800" y="3124200"/>
            <a:ext cx="4972050" cy="33147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304800" y="49530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66"/>
                </a:solidFill>
              </a:rPr>
              <a:t>Много леса – береги,</a:t>
            </a:r>
          </a:p>
          <a:p>
            <a:pPr algn="ctr"/>
            <a:r>
              <a:rPr lang="ru-RU" sz="2400" b="1">
                <a:solidFill>
                  <a:srgbClr val="FFFF66"/>
                </a:solidFill>
              </a:rPr>
              <a:t>Мало леса – не руби,</a:t>
            </a:r>
          </a:p>
          <a:p>
            <a:pPr algn="ctr"/>
            <a:r>
              <a:rPr lang="ru-RU" sz="2400" b="1">
                <a:solidFill>
                  <a:srgbClr val="FFFF66"/>
                </a:solidFill>
              </a:rPr>
              <a:t>Нет леса – посади!</a:t>
            </a:r>
            <a:endParaRPr lang="ru-RU" b="1">
              <a:solidFill>
                <a:srgbClr val="FFFF66"/>
              </a:solidFill>
            </a:endParaRPr>
          </a:p>
        </p:txBody>
      </p:sp>
      <p:sp>
        <p:nvSpPr>
          <p:cNvPr id="6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244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44475"/>
            <a:ext cx="8689975" cy="822325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21 марта – Всероссийский день знаний о лесе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4339" name="Picture 2" descr="D:\ФОТО - Буренкова\2014\21.03.14 День леса\DSC_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981200"/>
            <a:ext cx="8312150" cy="4148138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244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3851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Н е м </a:t>
            </a:r>
            <a:r>
              <a:rPr lang="ru-RU" sz="3200" dirty="0" err="1" smtClean="0">
                <a:solidFill>
                  <a:srgbClr val="FFFF00"/>
                </a:solidFill>
              </a:rPr>
              <a:t>н</a:t>
            </a:r>
            <a:r>
              <a:rPr lang="ru-RU" sz="3200" dirty="0" smtClean="0">
                <a:solidFill>
                  <a:srgbClr val="FFFF00"/>
                </a:solidFill>
              </a:rPr>
              <a:t> о г о   и с т о </a:t>
            </a:r>
            <a:r>
              <a:rPr lang="ru-RU" sz="3200" dirty="0" err="1" smtClean="0">
                <a:solidFill>
                  <a:srgbClr val="FFFF00"/>
                </a:solidFill>
              </a:rPr>
              <a:t>р</a:t>
            </a:r>
            <a:r>
              <a:rPr lang="ru-RU" sz="3200" dirty="0" smtClean="0">
                <a:solidFill>
                  <a:srgbClr val="FFFF00"/>
                </a:solidFill>
              </a:rPr>
              <a:t> и </a:t>
            </a:r>
            <a:r>
              <a:rPr lang="ru-RU" sz="3200" dirty="0" err="1" smtClean="0">
                <a:solidFill>
                  <a:srgbClr val="FFFF00"/>
                </a:solidFill>
              </a:rPr>
              <a:t>и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организаторы школьного лесничества</a:t>
            </a:r>
            <a:endParaRPr lang="ru-RU" sz="3200" dirty="0" smtClean="0">
              <a:solidFill>
                <a:srgbClr val="FFFF00"/>
              </a:solidFill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1000" y="1371600"/>
            <a:ext cx="2144713" cy="2971800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0246" name="Picture 6" descr="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1371600"/>
            <a:ext cx="3581400" cy="29860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7" name="Picture 7" descr="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1371600"/>
            <a:ext cx="2097088" cy="29860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81000" y="4419600"/>
            <a:ext cx="21336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Вокин Илья Демьянович </a:t>
            </a:r>
            <a:r>
              <a:rPr lang="ru-RU" sz="1600" b="1">
                <a:solidFill>
                  <a:srgbClr val="FFFF00"/>
                </a:solidFill>
              </a:rPr>
              <a:t>- </a:t>
            </a:r>
          </a:p>
          <a:p>
            <a:pPr algn="ctr"/>
            <a:r>
              <a:rPr lang="ru-RU" sz="1600">
                <a:solidFill>
                  <a:schemeClr val="tx2"/>
                </a:solidFill>
              </a:rPr>
              <a:t>лесник Знобовского лесничества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381000" y="5638800"/>
            <a:ext cx="845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Школьное лесничество создано в феврале </a:t>
            </a:r>
            <a:r>
              <a:rPr lang="ru-RU" b="1">
                <a:solidFill>
                  <a:schemeClr val="tx2"/>
                </a:solidFill>
              </a:rPr>
              <a:t>1978</a:t>
            </a:r>
            <a:r>
              <a:rPr lang="ru-RU" b="1">
                <a:solidFill>
                  <a:srgbClr val="FFFF00"/>
                </a:solidFill>
              </a:rPr>
              <a:t> года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на базе Знобовского государственного лесничества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Трубчевского лесхоза Брянского управления лесного хозяйства</a:t>
            </a:r>
          </a:p>
        </p:txBody>
      </p:sp>
      <p:sp>
        <p:nvSpPr>
          <p:cNvPr id="10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244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2667000" y="4419600"/>
            <a:ext cx="2133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Радченко Иван Иванович </a:t>
            </a:r>
            <a:r>
              <a:rPr lang="ru-RU" sz="1600" b="1">
                <a:solidFill>
                  <a:srgbClr val="FFFF00"/>
                </a:solidFill>
              </a:rPr>
              <a:t>- </a:t>
            </a:r>
          </a:p>
          <a:p>
            <a:pPr algn="ctr"/>
            <a:r>
              <a:rPr lang="ru-RU" sz="1600">
                <a:solidFill>
                  <a:schemeClr val="tx2"/>
                </a:solidFill>
              </a:rPr>
              <a:t>директор школы</a:t>
            </a:r>
          </a:p>
        </p:txBody>
      </p:sp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5867400" y="4419600"/>
            <a:ext cx="2133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Пучек Татьяна Николаевна </a:t>
            </a:r>
            <a:r>
              <a:rPr lang="ru-RU" sz="1600" b="1">
                <a:solidFill>
                  <a:srgbClr val="FFFF00"/>
                </a:solidFill>
              </a:rPr>
              <a:t>- </a:t>
            </a:r>
          </a:p>
          <a:p>
            <a:pPr algn="ctr"/>
            <a:r>
              <a:rPr lang="ru-RU" sz="1600">
                <a:solidFill>
                  <a:schemeClr val="tx2"/>
                </a:solidFill>
              </a:rPr>
              <a:t>учитель биологии</a:t>
            </a:r>
          </a:p>
        </p:txBody>
      </p:sp>
      <p:sp>
        <p:nvSpPr>
          <p:cNvPr id="12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44475"/>
            <a:ext cx="8991600" cy="7461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Всероссийский заповедный урок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" name="Содержимое 9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81000" y="3657600"/>
            <a:ext cx="4159250" cy="2806700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2" name="Содержимое 11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67200" y="1371600"/>
            <a:ext cx="4495800" cy="1976438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0723" name="Picture 3" descr="C:\Users\Стелла\Desktop\фото с урока\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3657600"/>
            <a:ext cx="3733800" cy="28194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228600" y="1600200"/>
            <a:ext cx="381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FF00"/>
                </a:solidFill>
              </a:rPr>
              <a:t>11 января 2017 г. – 100 лет </a:t>
            </a:r>
          </a:p>
          <a:p>
            <a:pPr algn="ctr"/>
            <a:r>
              <a:rPr lang="ru-RU" sz="2000" b="1">
                <a:solidFill>
                  <a:srgbClr val="FFFF00"/>
                </a:solidFill>
              </a:rPr>
              <a:t>заповедной системе страны</a:t>
            </a:r>
          </a:p>
        </p:txBody>
      </p:sp>
      <p:sp>
        <p:nvSpPr>
          <p:cNvPr id="7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244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5175" cy="838200"/>
          </a:xfrm>
        </p:spPr>
        <p:txBody>
          <a:bodyPr/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FF00"/>
                </a:solidFill>
              </a:rPr>
              <a:t>Сотрудничество с БОЭБЦ и БГИТУ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 descr="_f09MKP8_LE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286000"/>
            <a:ext cx="3775075" cy="2944813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8" descr="DSC_037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33900" y="2286000"/>
            <a:ext cx="4152900" cy="2947988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133600" y="5791200"/>
            <a:ext cx="5210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</a:rPr>
              <a:t>Занятия малой лесной академии</a:t>
            </a:r>
          </a:p>
        </p:txBody>
      </p:sp>
      <p:sp>
        <p:nvSpPr>
          <p:cNvPr id="7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244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44475"/>
            <a:ext cx="8613775" cy="822325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Областной слёт школьных лесничеств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5363" name="Picture 2" descr="D:\ФОТО - Буренкова\2014\24.09.14 Обл слет ШЛ\coll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52600" y="1447800"/>
            <a:ext cx="5029200" cy="5029200"/>
          </a:xfrm>
          <a:ln w="88900" cap="sq" cmpd="thickThin">
            <a:solidFill>
              <a:schemeClr val="accent6">
                <a:lumMod val="5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9" descr="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7600" y="4648200"/>
            <a:ext cx="1241425" cy="1798637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244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4035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spect="1" noChangeArrowheads="1" noTextEdit="1"/>
          </p:cNvSpPr>
          <p:nvPr/>
        </p:nvSpPr>
        <p:spPr bwMode="auto">
          <a:xfrm>
            <a:off x="2124075" y="531813"/>
            <a:ext cx="4899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788025" y="1355725"/>
            <a:ext cx="2857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9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ru-RU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795713" y="2873375"/>
            <a:ext cx="381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ru-RU" sz="12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116263" y="3979863"/>
            <a:ext cx="381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altLang="ru-RU" sz="1200"/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179388" y="228600"/>
            <a:ext cx="89646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2500" b="1">
                <a:solidFill>
                  <a:srgbClr val="FFFF00"/>
                </a:solidFill>
                <a:latin typeface="Arial Black" pitchFamily="34" charset="0"/>
              </a:rPr>
              <a:t>Функциональная схема межведомственного взаимодействия ШЛ</a:t>
            </a:r>
          </a:p>
        </p:txBody>
      </p:sp>
      <p:sp>
        <p:nvSpPr>
          <p:cNvPr id="45065" name="Text Box 11"/>
          <p:cNvSpPr txBox="1">
            <a:spLocks noChangeArrowheads="1"/>
          </p:cNvSpPr>
          <p:nvPr/>
        </p:nvSpPr>
        <p:spPr bwMode="auto">
          <a:xfrm rot="-5400000">
            <a:off x="6703219" y="3918744"/>
            <a:ext cx="3313113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ПРЕДПРИЯТИЯ</a:t>
            </a:r>
          </a:p>
        </p:txBody>
      </p:sp>
      <p:sp>
        <p:nvSpPr>
          <p:cNvPr id="45066" name="Text Box 12"/>
          <p:cNvSpPr txBox="1">
            <a:spLocks noChangeArrowheads="1"/>
          </p:cNvSpPr>
          <p:nvPr/>
        </p:nvSpPr>
        <p:spPr bwMode="auto">
          <a:xfrm>
            <a:off x="2138363" y="6467475"/>
            <a:ext cx="4895850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НАСЕЛЕНИЕ</a:t>
            </a:r>
          </a:p>
        </p:txBody>
      </p:sp>
      <p:sp>
        <p:nvSpPr>
          <p:cNvPr id="45067" name="Text Box 13"/>
          <p:cNvSpPr txBox="1">
            <a:spLocks noChangeArrowheads="1"/>
          </p:cNvSpPr>
          <p:nvPr/>
        </p:nvSpPr>
        <p:spPr bwMode="auto">
          <a:xfrm>
            <a:off x="1274763" y="2940050"/>
            <a:ext cx="1727200" cy="1135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400" b="1">
                <a:solidFill>
                  <a:srgbClr val="000066"/>
                </a:solidFill>
                <a:latin typeface="Times New Roman" pitchFamily="18" charset="0"/>
              </a:rPr>
              <a:t>ОГБУ «Региональный центр развития образования»,</a:t>
            </a:r>
            <a:r>
              <a:rPr lang="ru-RU" altLang="ru-RU" sz="1200" b="1">
                <a:solidFill>
                  <a:srgbClr val="0000FF"/>
                </a:solidFill>
                <a:latin typeface="Times New Roman" pitchFamily="18" charset="0"/>
              </a:rPr>
              <a:t> ТОИПКРО</a:t>
            </a:r>
          </a:p>
        </p:txBody>
      </p:sp>
      <p:sp>
        <p:nvSpPr>
          <p:cNvPr id="45068" name="Text Box 14"/>
          <p:cNvSpPr txBox="1">
            <a:spLocks noChangeArrowheads="1"/>
          </p:cNvSpPr>
          <p:nvPr/>
        </p:nvSpPr>
        <p:spPr bwMode="auto">
          <a:xfrm>
            <a:off x="6099175" y="2219325"/>
            <a:ext cx="1871663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chemeClr val="accent2"/>
                </a:solidFill>
              </a:rPr>
              <a:t>Департамент природных ресурсов и охраны окружающей среды</a:t>
            </a:r>
          </a:p>
        </p:txBody>
      </p:sp>
      <p:sp>
        <p:nvSpPr>
          <p:cNvPr id="45069" name="Text Box 17"/>
          <p:cNvSpPr txBox="1">
            <a:spLocks noChangeArrowheads="1"/>
          </p:cNvSpPr>
          <p:nvPr/>
        </p:nvSpPr>
        <p:spPr bwMode="auto">
          <a:xfrm>
            <a:off x="6315075" y="3373438"/>
            <a:ext cx="1584325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400" b="1">
                <a:solidFill>
                  <a:srgbClr val="000066"/>
                </a:solidFill>
              </a:rPr>
              <a:t>ОГБУ Облкомприрода</a:t>
            </a:r>
          </a:p>
        </p:txBody>
      </p:sp>
      <p:sp>
        <p:nvSpPr>
          <p:cNvPr id="45070" name="Text Box 18"/>
          <p:cNvSpPr txBox="1">
            <a:spLocks noChangeArrowheads="1"/>
          </p:cNvSpPr>
          <p:nvPr/>
        </p:nvSpPr>
        <p:spPr bwMode="auto">
          <a:xfrm>
            <a:off x="3074988" y="3082925"/>
            <a:ext cx="1295400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chemeClr val="tx2"/>
                </a:solidFill>
              </a:rPr>
              <a:t>Библиотеки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chemeClr val="tx2"/>
                </a:solidFill>
              </a:rPr>
              <a:t>Музеи</a:t>
            </a:r>
          </a:p>
        </p:txBody>
      </p:sp>
      <p:sp>
        <p:nvSpPr>
          <p:cNvPr id="45071" name="Text Box 19"/>
          <p:cNvSpPr txBox="1">
            <a:spLocks noChangeArrowheads="1"/>
          </p:cNvSpPr>
          <p:nvPr/>
        </p:nvSpPr>
        <p:spPr bwMode="auto">
          <a:xfrm>
            <a:off x="6099175" y="4956175"/>
            <a:ext cx="1655763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FF"/>
                </a:solidFill>
              </a:rPr>
              <a:t>Общественные экологические организации</a:t>
            </a:r>
          </a:p>
        </p:txBody>
      </p:sp>
      <p:sp>
        <p:nvSpPr>
          <p:cNvPr id="45072" name="Text Box 20"/>
          <p:cNvSpPr txBox="1">
            <a:spLocks noChangeArrowheads="1"/>
          </p:cNvSpPr>
          <p:nvPr/>
        </p:nvSpPr>
        <p:spPr bwMode="auto">
          <a:xfrm>
            <a:off x="1274763" y="5532438"/>
            <a:ext cx="2303462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99"/>
                </a:solidFill>
              </a:rPr>
              <a:t>ОГБОУДОД «Областной центр дополнительного образования детей»</a:t>
            </a:r>
            <a:r>
              <a:rPr lang="ru-RU" altLang="ru-RU" sz="1200" b="1"/>
              <a:t> </a:t>
            </a:r>
          </a:p>
        </p:txBody>
      </p:sp>
      <p:sp>
        <p:nvSpPr>
          <p:cNvPr id="45073" name="Text Box 21"/>
          <p:cNvSpPr txBox="1">
            <a:spLocks noChangeArrowheads="1"/>
          </p:cNvSpPr>
          <p:nvPr/>
        </p:nvSpPr>
        <p:spPr bwMode="auto">
          <a:xfrm rot="-5400000">
            <a:off x="-713581" y="3918744"/>
            <a:ext cx="3313113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СТУДЕНТЫ, ШКОЛЬНИКИ</a:t>
            </a:r>
          </a:p>
        </p:txBody>
      </p:sp>
      <p:sp>
        <p:nvSpPr>
          <p:cNvPr id="45074" name="Text Box 22"/>
          <p:cNvSpPr txBox="1">
            <a:spLocks noChangeArrowheads="1"/>
          </p:cNvSpPr>
          <p:nvPr/>
        </p:nvSpPr>
        <p:spPr bwMode="auto">
          <a:xfrm>
            <a:off x="2138363" y="1500188"/>
            <a:ext cx="4895850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ОРГАНЫ ВЛАСТИ</a:t>
            </a:r>
          </a:p>
        </p:txBody>
      </p:sp>
      <p:sp>
        <p:nvSpPr>
          <p:cNvPr id="45075" name="Line 26"/>
          <p:cNvSpPr>
            <a:spLocks noChangeShapeType="1"/>
          </p:cNvSpPr>
          <p:nvPr/>
        </p:nvSpPr>
        <p:spPr bwMode="auto">
          <a:xfrm flipH="1">
            <a:off x="1154113" y="43021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6" name="Text Box 28"/>
          <p:cNvSpPr txBox="1">
            <a:spLocks noChangeArrowheads="1"/>
          </p:cNvSpPr>
          <p:nvPr/>
        </p:nvSpPr>
        <p:spPr bwMode="auto">
          <a:xfrm rot="-5400000">
            <a:off x="-677068" y="3882231"/>
            <a:ext cx="3240088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600" b="1">
                <a:latin typeface="Times New Roman" pitchFamily="18" charset="0"/>
              </a:rPr>
              <a:t>СТУДЕНТЫ, ШКОЛЬНИКИ</a:t>
            </a:r>
          </a:p>
        </p:txBody>
      </p:sp>
      <p:sp>
        <p:nvSpPr>
          <p:cNvPr id="45077" name="Text Box 29"/>
          <p:cNvSpPr txBox="1">
            <a:spLocks noChangeArrowheads="1"/>
          </p:cNvSpPr>
          <p:nvPr/>
        </p:nvSpPr>
        <p:spPr bwMode="auto">
          <a:xfrm>
            <a:off x="6170613" y="4092575"/>
            <a:ext cx="1555750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FF"/>
                </a:solidFill>
              </a:rPr>
              <a:t>Организации по переподготовке кадров</a:t>
            </a:r>
          </a:p>
        </p:txBody>
      </p:sp>
      <p:sp>
        <p:nvSpPr>
          <p:cNvPr id="45078" name="Line 40"/>
          <p:cNvSpPr>
            <a:spLocks noChangeShapeType="1"/>
          </p:cNvSpPr>
          <p:nvPr/>
        </p:nvSpPr>
        <p:spPr bwMode="auto">
          <a:xfrm>
            <a:off x="3217863" y="27955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79" name="Line 43"/>
          <p:cNvSpPr>
            <a:spLocks noChangeShapeType="1"/>
          </p:cNvSpPr>
          <p:nvPr/>
        </p:nvSpPr>
        <p:spPr bwMode="auto">
          <a:xfrm flipV="1">
            <a:off x="3074988" y="1858963"/>
            <a:ext cx="8636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0" name="Line 44"/>
          <p:cNvSpPr>
            <a:spLocks noChangeShapeType="1"/>
          </p:cNvSpPr>
          <p:nvPr/>
        </p:nvSpPr>
        <p:spPr bwMode="auto">
          <a:xfrm flipV="1">
            <a:off x="4298950" y="17875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1" name="Line 56"/>
          <p:cNvSpPr>
            <a:spLocks noChangeShapeType="1"/>
          </p:cNvSpPr>
          <p:nvPr/>
        </p:nvSpPr>
        <p:spPr bwMode="auto">
          <a:xfrm>
            <a:off x="2797175" y="43021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2" name="Rectangle 60"/>
          <p:cNvSpPr>
            <a:spLocks noChangeArrowheads="1"/>
          </p:cNvSpPr>
          <p:nvPr/>
        </p:nvSpPr>
        <p:spPr bwMode="auto">
          <a:xfrm>
            <a:off x="4586288" y="2292350"/>
            <a:ext cx="129698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chemeClr val="accent2"/>
                </a:solidFill>
              </a:rPr>
              <a:t>Управление </a:t>
            </a:r>
          </a:p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chemeClr val="accent2"/>
                </a:solidFill>
              </a:rPr>
              <a:t>лесами</a:t>
            </a:r>
          </a:p>
        </p:txBody>
      </p:sp>
      <p:sp>
        <p:nvSpPr>
          <p:cNvPr id="45083" name="Line 61"/>
          <p:cNvSpPr>
            <a:spLocks noChangeShapeType="1"/>
          </p:cNvSpPr>
          <p:nvPr/>
        </p:nvSpPr>
        <p:spPr bwMode="auto">
          <a:xfrm flipV="1">
            <a:off x="5091113" y="17875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4" name="Line 62"/>
          <p:cNvSpPr>
            <a:spLocks noChangeShapeType="1"/>
          </p:cNvSpPr>
          <p:nvPr/>
        </p:nvSpPr>
        <p:spPr bwMode="auto">
          <a:xfrm flipH="1" flipV="1">
            <a:off x="5883275" y="1858963"/>
            <a:ext cx="7191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5" name="Text Box 64"/>
          <p:cNvSpPr txBox="1">
            <a:spLocks noChangeArrowheads="1"/>
          </p:cNvSpPr>
          <p:nvPr/>
        </p:nvSpPr>
        <p:spPr bwMode="auto">
          <a:xfrm>
            <a:off x="1417638" y="4159250"/>
            <a:ext cx="144145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FF"/>
                </a:solidFill>
              </a:rPr>
              <a:t>Университеты</a:t>
            </a:r>
          </a:p>
        </p:txBody>
      </p:sp>
      <p:sp>
        <p:nvSpPr>
          <p:cNvPr id="45086" name="Rectangle 65"/>
          <p:cNvSpPr>
            <a:spLocks noChangeArrowheads="1"/>
          </p:cNvSpPr>
          <p:nvPr/>
        </p:nvSpPr>
        <p:spPr bwMode="auto">
          <a:xfrm>
            <a:off x="1417638" y="4595813"/>
            <a:ext cx="1512887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FF"/>
                </a:solidFill>
              </a:rPr>
              <a:t>Учреждения </a:t>
            </a:r>
          </a:p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FF"/>
                </a:solidFill>
              </a:rPr>
              <a:t>НПО и СПО</a:t>
            </a:r>
            <a:r>
              <a:rPr lang="ru-RU" altLang="ru-RU" sz="1600" b="1"/>
              <a:t> </a:t>
            </a:r>
          </a:p>
        </p:txBody>
      </p:sp>
      <p:sp>
        <p:nvSpPr>
          <p:cNvPr id="45087" name="Line 66"/>
          <p:cNvSpPr>
            <a:spLocks noChangeShapeType="1"/>
          </p:cNvSpPr>
          <p:nvPr/>
        </p:nvSpPr>
        <p:spPr bwMode="auto">
          <a:xfrm flipH="1">
            <a:off x="1058863" y="488315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88" name="Rectangle 72"/>
          <p:cNvSpPr>
            <a:spLocks noChangeArrowheads="1"/>
          </p:cNvSpPr>
          <p:nvPr/>
        </p:nvSpPr>
        <p:spPr bwMode="auto">
          <a:xfrm>
            <a:off x="1346200" y="2292350"/>
            <a:ext cx="172878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chemeClr val="accent2"/>
                </a:solidFill>
              </a:rPr>
              <a:t>Департамент </a:t>
            </a:r>
          </a:p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chemeClr val="accent2"/>
                </a:solidFill>
              </a:rPr>
              <a:t>общего образования</a:t>
            </a:r>
          </a:p>
        </p:txBody>
      </p:sp>
      <p:sp>
        <p:nvSpPr>
          <p:cNvPr id="45089" name="Rectangle 73"/>
          <p:cNvSpPr>
            <a:spLocks noChangeArrowheads="1"/>
          </p:cNvSpPr>
          <p:nvPr/>
        </p:nvSpPr>
        <p:spPr bwMode="auto">
          <a:xfrm>
            <a:off x="3217863" y="2292350"/>
            <a:ext cx="1222375" cy="581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chemeClr val="accent2"/>
                </a:solidFill>
              </a:rPr>
              <a:t>Департамент</a:t>
            </a:r>
          </a:p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chemeClr val="accent2"/>
                </a:solidFill>
              </a:rPr>
              <a:t> по культуре </a:t>
            </a:r>
          </a:p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chemeClr val="accent2"/>
                </a:solidFill>
              </a:rPr>
              <a:t>и туризму</a:t>
            </a:r>
          </a:p>
        </p:txBody>
      </p:sp>
      <p:sp>
        <p:nvSpPr>
          <p:cNvPr id="45090" name="Rectangle 74"/>
          <p:cNvSpPr>
            <a:spLocks noChangeArrowheads="1"/>
          </p:cNvSpPr>
          <p:nvPr/>
        </p:nvSpPr>
        <p:spPr bwMode="auto">
          <a:xfrm>
            <a:off x="4441825" y="3082925"/>
            <a:ext cx="1800225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FF"/>
                </a:solidFill>
              </a:rPr>
              <a:t>Учебно-методический </a:t>
            </a:r>
          </a:p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FF"/>
                </a:solidFill>
              </a:rPr>
              <a:t>центр НПО и СПО</a:t>
            </a:r>
            <a:r>
              <a:rPr lang="ru-RU" altLang="ru-RU" sz="1600" b="1"/>
              <a:t> </a:t>
            </a:r>
          </a:p>
        </p:txBody>
      </p:sp>
      <p:sp>
        <p:nvSpPr>
          <p:cNvPr id="45091" name="Rectangle 75"/>
          <p:cNvSpPr>
            <a:spLocks noChangeArrowheads="1"/>
          </p:cNvSpPr>
          <p:nvPr/>
        </p:nvSpPr>
        <p:spPr bwMode="auto">
          <a:xfrm>
            <a:off x="3146425" y="3732213"/>
            <a:ext cx="2865438" cy="1079500"/>
          </a:xfrm>
          <a:prstGeom prst="rect">
            <a:avLst/>
          </a:prstGeom>
          <a:solidFill>
            <a:srgbClr val="77B7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600" b="1"/>
              <a:t>Школьное лесничество 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600" b="1"/>
              <a:t>«Берёзка»</a:t>
            </a:r>
          </a:p>
        </p:txBody>
      </p:sp>
      <p:sp>
        <p:nvSpPr>
          <p:cNvPr id="45092" name="Line 77"/>
          <p:cNvSpPr>
            <a:spLocks noChangeShapeType="1"/>
          </p:cNvSpPr>
          <p:nvPr/>
        </p:nvSpPr>
        <p:spPr bwMode="auto">
          <a:xfrm>
            <a:off x="3722688" y="27955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3" name="Line 78"/>
          <p:cNvSpPr>
            <a:spLocks noChangeShapeType="1"/>
          </p:cNvSpPr>
          <p:nvPr/>
        </p:nvSpPr>
        <p:spPr bwMode="auto">
          <a:xfrm>
            <a:off x="5162550" y="27955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4" name="Line 82"/>
          <p:cNvSpPr>
            <a:spLocks noChangeShapeType="1"/>
          </p:cNvSpPr>
          <p:nvPr/>
        </p:nvSpPr>
        <p:spPr bwMode="auto">
          <a:xfrm>
            <a:off x="7899400" y="35163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5" name="Line 86"/>
          <p:cNvSpPr>
            <a:spLocks noChangeShapeType="1"/>
          </p:cNvSpPr>
          <p:nvPr/>
        </p:nvSpPr>
        <p:spPr bwMode="auto">
          <a:xfrm>
            <a:off x="2930525" y="47402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6" name="Line 87"/>
          <p:cNvSpPr>
            <a:spLocks noChangeShapeType="1"/>
          </p:cNvSpPr>
          <p:nvPr/>
        </p:nvSpPr>
        <p:spPr bwMode="auto">
          <a:xfrm>
            <a:off x="5233988" y="3659188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7" name="Line 92"/>
          <p:cNvSpPr>
            <a:spLocks noChangeShapeType="1"/>
          </p:cNvSpPr>
          <p:nvPr/>
        </p:nvSpPr>
        <p:spPr bwMode="auto">
          <a:xfrm flipH="1">
            <a:off x="1058863" y="26511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8" name="Line 94"/>
          <p:cNvSpPr>
            <a:spLocks noChangeShapeType="1"/>
          </p:cNvSpPr>
          <p:nvPr/>
        </p:nvSpPr>
        <p:spPr bwMode="auto">
          <a:xfrm flipH="1">
            <a:off x="1130300" y="337185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99" name="Line 95"/>
          <p:cNvSpPr>
            <a:spLocks noChangeShapeType="1"/>
          </p:cNvSpPr>
          <p:nvPr/>
        </p:nvSpPr>
        <p:spPr bwMode="auto">
          <a:xfrm>
            <a:off x="2066925" y="27955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0" name="Rectangle 74"/>
          <p:cNvSpPr>
            <a:spLocks noChangeArrowheads="1"/>
          </p:cNvSpPr>
          <p:nvPr/>
        </p:nvSpPr>
        <p:spPr bwMode="auto">
          <a:xfrm>
            <a:off x="4298950" y="5243513"/>
            <a:ext cx="1800225" cy="649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99"/>
                </a:solidFill>
              </a:rPr>
              <a:t>МБОУ ДОД «Дворец </a:t>
            </a:r>
          </a:p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99"/>
                </a:solidFill>
              </a:rPr>
              <a:t>творчества детей </a:t>
            </a:r>
          </a:p>
          <a:p>
            <a:pPr algn="ctr"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99"/>
                </a:solidFill>
              </a:rPr>
              <a:t>и молодежи г. Томска»</a:t>
            </a:r>
            <a:r>
              <a:rPr lang="ru-RU" altLang="ru-RU" sz="1200" b="1"/>
              <a:t> </a:t>
            </a:r>
          </a:p>
        </p:txBody>
      </p:sp>
      <p:sp>
        <p:nvSpPr>
          <p:cNvPr id="45101" name="Text Box 18"/>
          <p:cNvSpPr txBox="1">
            <a:spLocks noChangeArrowheads="1"/>
          </p:cNvSpPr>
          <p:nvPr/>
        </p:nvSpPr>
        <p:spPr bwMode="auto">
          <a:xfrm>
            <a:off x="3001963" y="5027613"/>
            <a:ext cx="1223962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altLang="ru-RU" sz="1200" b="1">
                <a:solidFill>
                  <a:srgbClr val="000099"/>
                </a:solidFill>
              </a:rPr>
              <a:t>Детские сады, школы</a:t>
            </a:r>
          </a:p>
        </p:txBody>
      </p:sp>
      <p:sp>
        <p:nvSpPr>
          <p:cNvPr id="45102" name="Line 60"/>
          <p:cNvSpPr>
            <a:spLocks noChangeShapeType="1"/>
          </p:cNvSpPr>
          <p:nvPr/>
        </p:nvSpPr>
        <p:spPr bwMode="auto">
          <a:xfrm flipH="1">
            <a:off x="1130300" y="560387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3" name="Line 61"/>
          <p:cNvSpPr>
            <a:spLocks noChangeShapeType="1"/>
          </p:cNvSpPr>
          <p:nvPr/>
        </p:nvSpPr>
        <p:spPr bwMode="auto">
          <a:xfrm flipH="1">
            <a:off x="1130300" y="524351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4" name="Line 62"/>
          <p:cNvSpPr>
            <a:spLocks noChangeShapeType="1"/>
          </p:cNvSpPr>
          <p:nvPr/>
        </p:nvSpPr>
        <p:spPr bwMode="auto">
          <a:xfrm>
            <a:off x="6675438" y="56038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5" name="Line 63"/>
          <p:cNvSpPr>
            <a:spLocks noChangeShapeType="1"/>
          </p:cNvSpPr>
          <p:nvPr/>
        </p:nvSpPr>
        <p:spPr bwMode="auto">
          <a:xfrm flipH="1">
            <a:off x="1130300" y="5532438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6" name="Line 64"/>
          <p:cNvSpPr>
            <a:spLocks noChangeShapeType="1"/>
          </p:cNvSpPr>
          <p:nvPr/>
        </p:nvSpPr>
        <p:spPr bwMode="auto">
          <a:xfrm>
            <a:off x="7754938" y="437991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7" name="Line 65"/>
          <p:cNvSpPr>
            <a:spLocks noChangeShapeType="1"/>
          </p:cNvSpPr>
          <p:nvPr/>
        </p:nvSpPr>
        <p:spPr bwMode="auto">
          <a:xfrm>
            <a:off x="7970838" y="2651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8" name="Line 66"/>
          <p:cNvSpPr>
            <a:spLocks noChangeShapeType="1"/>
          </p:cNvSpPr>
          <p:nvPr/>
        </p:nvSpPr>
        <p:spPr bwMode="auto">
          <a:xfrm flipH="1">
            <a:off x="6026150" y="3732213"/>
            <a:ext cx="2889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09" name="Line 67"/>
          <p:cNvSpPr>
            <a:spLocks noChangeShapeType="1"/>
          </p:cNvSpPr>
          <p:nvPr/>
        </p:nvSpPr>
        <p:spPr bwMode="auto">
          <a:xfrm flipV="1">
            <a:off x="5162550" y="4811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0" name="Line 68"/>
          <p:cNvSpPr>
            <a:spLocks noChangeShapeType="1"/>
          </p:cNvSpPr>
          <p:nvPr/>
        </p:nvSpPr>
        <p:spPr bwMode="auto">
          <a:xfrm flipH="1" flipV="1">
            <a:off x="5954713" y="481171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1" name="Line 69"/>
          <p:cNvSpPr>
            <a:spLocks noChangeShapeType="1"/>
          </p:cNvSpPr>
          <p:nvPr/>
        </p:nvSpPr>
        <p:spPr bwMode="auto">
          <a:xfrm>
            <a:off x="5307013" y="5892800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112" name="Line 70"/>
          <p:cNvSpPr>
            <a:spLocks noChangeShapeType="1"/>
          </p:cNvSpPr>
          <p:nvPr/>
        </p:nvSpPr>
        <p:spPr bwMode="auto">
          <a:xfrm>
            <a:off x="2570163" y="6180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Rectangle 2" descr="Почтовая бумага"/>
          <p:cNvSpPr txBox="1">
            <a:spLocks noChangeArrowheads="1"/>
          </p:cNvSpPr>
          <p:nvPr/>
        </p:nvSpPr>
        <p:spPr bwMode="auto">
          <a:xfrm>
            <a:off x="228600" y="152400"/>
            <a:ext cx="8701088" cy="1295400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75"/>
            <a:ext cx="96012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1-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444750" y="0"/>
            <a:ext cx="6308725" cy="6858000"/>
          </a:xfrm>
          <a:noFill/>
        </p:spPr>
      </p:pic>
      <p:pic>
        <p:nvPicPr>
          <p:cNvPr id="34823" name="Picture 7" descr="IMG_00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85750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1219200"/>
            <a:ext cx="9220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Comic Sans MS" pitchFamily="66" charset="0"/>
              </a:rPr>
              <a:t>Будьте спокойны, ваши величества,</a:t>
            </a:r>
          </a:p>
          <a:p>
            <a:pPr algn="ctr"/>
            <a:endParaRPr lang="ru-RU" sz="3600" b="1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ru-RU" sz="3600" b="1">
                <a:solidFill>
                  <a:srgbClr val="FFFF00"/>
                </a:solidFill>
                <a:latin typeface="Comic Sans MS" pitchFamily="66" charset="0"/>
              </a:rPr>
              <a:t>Рослые кедры, дубы – великаны,</a:t>
            </a:r>
          </a:p>
          <a:p>
            <a:pPr algn="ctr"/>
            <a:r>
              <a:rPr lang="ru-RU" sz="3600" b="1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3600" b="1">
                <a:solidFill>
                  <a:srgbClr val="FFFF00"/>
                </a:solidFill>
                <a:latin typeface="Comic Sans MS" pitchFamily="66" charset="0"/>
              </a:rPr>
              <a:t>Детские школьные наши лесничества</a:t>
            </a:r>
          </a:p>
          <a:p>
            <a:pPr algn="ctr"/>
            <a:endParaRPr lang="ru-RU" sz="3600" b="1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ru-RU" sz="3600" b="1">
                <a:solidFill>
                  <a:srgbClr val="FFFF00"/>
                </a:solidFill>
                <a:latin typeface="Comic Sans MS" pitchFamily="66" charset="0"/>
              </a:rPr>
              <a:t>Вас не оставят одних без охраны!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" presetID="7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371600"/>
            <a:ext cx="3276600" cy="221420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04800" y="36576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Железный </a:t>
            </a:r>
          </a:p>
          <a:p>
            <a:pPr algn="ctr"/>
            <a:r>
              <a:rPr lang="ru-RU">
                <a:solidFill>
                  <a:srgbClr val="FFFF00"/>
                </a:solidFill>
              </a:rPr>
              <a:t>Петр Иванович </a:t>
            </a:r>
          </a:p>
        </p:txBody>
      </p:sp>
      <p:pic>
        <p:nvPicPr>
          <p:cNvPr id="5" name="Picture 4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2362200"/>
            <a:ext cx="3076575" cy="21336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2" descr="D:\ФОТО - Буренкова\2014\23.04.14 ПОСАДКА ЛЕСА\Изображение10 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3352800"/>
            <a:ext cx="3629025" cy="241935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5175" cy="3048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Выпускники - лесоводы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127" name="Прямоугольник 10"/>
          <p:cNvSpPr>
            <a:spLocks noChangeArrowheads="1"/>
          </p:cNvSpPr>
          <p:nvPr/>
        </p:nvSpPr>
        <p:spPr bwMode="auto">
          <a:xfrm>
            <a:off x="2438400" y="44958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Пустовойт </a:t>
            </a:r>
          </a:p>
          <a:p>
            <a:pPr algn="ctr"/>
            <a:r>
              <a:rPr lang="ru-RU">
                <a:solidFill>
                  <a:srgbClr val="FFFF00"/>
                </a:solidFill>
              </a:rPr>
              <a:t>Владимир</a:t>
            </a:r>
          </a:p>
        </p:txBody>
      </p:sp>
      <p:sp>
        <p:nvSpPr>
          <p:cNvPr id="5128" name="Прямоугольник 11"/>
          <p:cNvSpPr>
            <a:spLocks noChangeArrowheads="1"/>
          </p:cNvSpPr>
          <p:nvPr/>
        </p:nvSpPr>
        <p:spPr bwMode="auto">
          <a:xfrm>
            <a:off x="5334000" y="5867400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FF00"/>
                </a:solidFill>
              </a:rPr>
              <a:t>Гунова Наталья</a:t>
            </a:r>
          </a:p>
          <a:p>
            <a:pPr algn="ctr"/>
            <a:r>
              <a:rPr lang="ru-RU">
                <a:solidFill>
                  <a:srgbClr val="FFFF00"/>
                </a:solidFill>
              </a:rPr>
              <a:t>Ермоленко Ирина</a:t>
            </a:r>
          </a:p>
        </p:txBody>
      </p:sp>
      <p:sp>
        <p:nvSpPr>
          <p:cNvPr id="13" name="Rectangle 3" descr="Почтовая бумага"/>
          <p:cNvSpPr txBox="1">
            <a:spLocks noChangeArrowheads="1"/>
          </p:cNvSpPr>
          <p:nvPr/>
        </p:nvSpPr>
        <p:spPr>
          <a:xfrm>
            <a:off x="152400" y="1143000"/>
            <a:ext cx="8713788" cy="5486400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 descr="Почтовая бумага"/>
          <p:cNvSpPr txBox="1">
            <a:spLocks noChangeArrowheads="1"/>
          </p:cNvSpPr>
          <p:nvPr/>
        </p:nvSpPr>
        <p:spPr bwMode="auto">
          <a:xfrm>
            <a:off x="163513" y="228600"/>
            <a:ext cx="8701087" cy="7762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517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Закрепленная площадь лесонасаждений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066800"/>
            <a:ext cx="8915400" cy="1143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folHlink"/>
                </a:solidFill>
              </a:rPr>
              <a:t>     В данное время площадь фонда школьного лесничества 12 га, а </a:t>
            </a:r>
            <a:r>
              <a:rPr lang="ru-RU" sz="1800" b="1" i="1" dirty="0" smtClean="0">
                <a:solidFill>
                  <a:schemeClr val="folHlink"/>
                </a:solidFill>
              </a:rPr>
              <a:t>общая площадь леса, закреплённая за  школьным лесничеством, </a:t>
            </a:r>
            <a:r>
              <a:rPr lang="ru-RU" sz="1800" dirty="0" smtClean="0">
                <a:solidFill>
                  <a:schemeClr val="tx2">
                    <a:lumMod val="90000"/>
                  </a:schemeClr>
                </a:solidFill>
              </a:rPr>
              <a:t>380 га </a:t>
            </a:r>
            <a:r>
              <a:rPr lang="ru-RU" sz="1800" dirty="0" smtClean="0">
                <a:solidFill>
                  <a:schemeClr val="folHlink"/>
                </a:solidFill>
              </a:rPr>
              <a:t>леса 1 группы. Руководит нашей работой Совет лесничества из 11 человек 8-11-х классов, во главе с лесничим, его помощником, </a:t>
            </a:r>
            <a:r>
              <a:rPr lang="ru-RU" sz="1800" dirty="0" err="1" smtClean="0">
                <a:solidFill>
                  <a:schemeClr val="folHlink"/>
                </a:solidFill>
              </a:rPr>
              <a:t>лесотехником</a:t>
            </a:r>
            <a:r>
              <a:rPr lang="ru-RU" sz="1800" dirty="0" smtClean="0">
                <a:solidFill>
                  <a:schemeClr val="folHlink"/>
                </a:solidFill>
              </a:rPr>
              <a:t> и лесниками. </a:t>
            </a:r>
            <a:endParaRPr lang="ru-RU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268" name="Picture 4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2156" y="4876801"/>
            <a:ext cx="2495843" cy="16002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9" name="Picture 5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2331026"/>
            <a:ext cx="3581400" cy="227907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1546" y="3124200"/>
            <a:ext cx="3848100" cy="2447925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71" name="Picture 7" descr="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" y="2286000"/>
            <a:ext cx="1857293" cy="25908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124200" y="5638800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FF"/>
                </a:solidFill>
              </a:rPr>
              <a:t>Цель школьного лесничества</a:t>
            </a:r>
            <a:r>
              <a:rPr lang="ru-RU"/>
              <a:t> </a:t>
            </a:r>
            <a:r>
              <a:rPr lang="ru-RU">
                <a:solidFill>
                  <a:srgbClr val="00FFFF"/>
                </a:solidFill>
              </a:rPr>
              <a:t>– бережное отношение к природе, охрана и приумножение лесных богатств </a:t>
            </a:r>
          </a:p>
        </p:txBody>
      </p:sp>
      <p:sp>
        <p:nvSpPr>
          <p:cNvPr id="9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6238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Rectangle 3" descr="Почтовая бумага"/>
          <p:cNvSpPr txBox="1">
            <a:spLocks noChangeArrowheads="1"/>
          </p:cNvSpPr>
          <p:nvPr/>
        </p:nvSpPr>
        <p:spPr>
          <a:xfrm>
            <a:off x="214313" y="1066800"/>
            <a:ext cx="8713787" cy="55768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Мои документы\Буренкова С. И\ИЗ ИНТЕРНЕТА\лес из Одноклассников\лес МАКСИМ ШИЛИ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3733801"/>
            <a:ext cx="3963863" cy="26670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2" descr="D:\ФОТО - Буренкова\СТЕЛЛА\лес прогулки\прогулка 20.08.2009\IMG_14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3733800"/>
            <a:ext cx="3774546" cy="26670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0" name="Picture 2" descr="D:\ФОТО - Буренкова\СТЕЛЛА\лес прогулки\прогулка 20.08.2009\IMG_14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7619" y="457200"/>
            <a:ext cx="3822456" cy="26670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101" name="Picture 2" descr="D:\Мои документы\Буренкова С. И\школьное лесничество\фото лесничество\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24400" y="470623"/>
            <a:ext cx="3962400" cy="2653577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46" name="Прямоугольник 2"/>
          <p:cNvSpPr>
            <a:spLocks noChangeArrowheads="1"/>
          </p:cNvSpPr>
          <p:nvPr/>
        </p:nvSpPr>
        <p:spPr bwMode="auto">
          <a:xfrm>
            <a:off x="304800" y="320040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Лес п. Белая Березка – жемчужина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Трубчевского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р-на</a:t>
            </a:r>
          </a:p>
        </p:txBody>
      </p:sp>
      <p:sp>
        <p:nvSpPr>
          <p:cNvPr id="7" name="Rectangle 3" descr="Почтовая бумага"/>
          <p:cNvSpPr txBox="1">
            <a:spLocks noChangeArrowheads="1"/>
          </p:cNvSpPr>
          <p:nvPr/>
        </p:nvSpPr>
        <p:spPr>
          <a:xfrm>
            <a:off x="214313" y="228600"/>
            <a:ext cx="8713787" cy="64150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699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Трудовые дела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SNB1007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9600" y="1600200"/>
            <a:ext cx="3429022" cy="4572029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45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1371600"/>
            <a:ext cx="3352800" cy="2250297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DSC_01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53000" y="4038600"/>
            <a:ext cx="3393273" cy="2262182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244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 descr="Почтовая бумага"/>
          <p:cNvSpPr txBox="1">
            <a:spLocks noChangeArrowheads="1"/>
          </p:cNvSpPr>
          <p:nvPr/>
        </p:nvSpPr>
        <p:spPr>
          <a:xfrm>
            <a:off x="214313" y="285750"/>
            <a:ext cx="8713787" cy="635793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08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76800" y="457200"/>
            <a:ext cx="3714743" cy="2663423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18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9600" y="3657600"/>
            <a:ext cx="3548055" cy="266104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Копия Изображение 30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76800" y="3657600"/>
            <a:ext cx="3733800" cy="2643206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2143125" y="3214688"/>
            <a:ext cx="523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Юные лесоводы разных лет обучения</a:t>
            </a:r>
          </a:p>
        </p:txBody>
      </p:sp>
      <p:pic>
        <p:nvPicPr>
          <p:cNvPr id="8" name="Picture 4" descr="DSC_014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457200"/>
            <a:ext cx="3581400" cy="26670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5937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Государственная поддержка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2770" name="Picture 2" descr="D:\диск 1\ФОТО - Буренкова\2016\12.02.16 Вручение Премии Губернатора Еганшину\collage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7400" y="1219200"/>
            <a:ext cx="5334000" cy="51816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3" descr="Почтовая бумага"/>
          <p:cNvSpPr txBox="1">
            <a:spLocks noChangeArrowheads="1"/>
          </p:cNvSpPr>
          <p:nvPr/>
        </p:nvSpPr>
        <p:spPr>
          <a:xfrm>
            <a:off x="214313" y="990600"/>
            <a:ext cx="8713787" cy="56530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6238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5949" y="1524000"/>
            <a:ext cx="3962400" cy="23764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Занятия в школьном лесничестве</a:t>
            </a:r>
          </a:p>
        </p:txBody>
      </p:sp>
      <p:pic>
        <p:nvPicPr>
          <p:cNvPr id="12294" name="Picture 6" descr="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4191000"/>
            <a:ext cx="2438400" cy="22860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2" descr="Почтовая бумага"/>
          <p:cNvSpPr txBox="1">
            <a:spLocks noChangeArrowheads="1"/>
          </p:cNvSpPr>
          <p:nvPr/>
        </p:nvSpPr>
        <p:spPr bwMode="auto">
          <a:xfrm>
            <a:off x="214313" y="214313"/>
            <a:ext cx="8701087" cy="852487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5000"/>
              </a:lnSpc>
              <a:defRPr/>
            </a:pPr>
            <a:endParaRPr lang="ru-RU" sz="2800" b="1" kern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58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3" descr="Почтовая бумага"/>
          <p:cNvSpPr txBox="1">
            <a:spLocks noChangeArrowheads="1"/>
          </p:cNvSpPr>
          <p:nvPr/>
        </p:nvSpPr>
        <p:spPr>
          <a:xfrm>
            <a:off x="214313" y="1219200"/>
            <a:ext cx="8713787" cy="5424488"/>
          </a:xfrm>
          <a:prstGeom prst="rect">
            <a:avLst/>
          </a:prstGeom>
          <a:noFill/>
          <a:ln w="76200" cmpd="tri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latin typeface="Arial Black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kern="0" dirty="0">
                <a:solidFill>
                  <a:srgbClr val="580000"/>
                </a:solidFill>
                <a:latin typeface="Arial Black" pitchFamily="34" charset="0"/>
              </a:rPr>
              <a:t>       </a:t>
            </a:r>
            <a:endParaRPr lang="ru-RU" kern="0" dirty="0">
              <a:solidFill>
                <a:srgbClr val="580000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defRPr/>
            </a:pPr>
            <a:endParaRPr lang="ru-RU" kern="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0" y="4191000"/>
            <a:ext cx="3048000" cy="22860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06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1000" y="4191000"/>
            <a:ext cx="2286000" cy="228268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 descr="IMG_004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1000" y="1524000"/>
            <a:ext cx="3739367" cy="2362200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22" name="Picture 9" descr="COLOR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53400" y="304800"/>
            <a:ext cx="77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рава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2647</TotalTime>
  <Words>500</Words>
  <Application>Microsoft Office PowerPoint</Application>
  <PresentationFormat>Экран (4:3)</PresentationFormat>
  <Paragraphs>489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Wingdings</vt:lpstr>
      <vt:lpstr>Calibri</vt:lpstr>
      <vt:lpstr>Times New Roman</vt:lpstr>
      <vt:lpstr>Comic Sans MS</vt:lpstr>
      <vt:lpstr>Трава</vt:lpstr>
      <vt:lpstr>                   Школьное лесничество                                «Берёзка»                        МБОУ Белоберезковская СОШ № 1                          Трубчевский район                                         Брянская область                     Руководитель:                                        Буренкова Стелла Ивановна,                                        учитель химии и биологии высшей категории</vt:lpstr>
      <vt:lpstr>Н е м н о г о   и с т о р и и организаторы школьного лесничества</vt:lpstr>
      <vt:lpstr>Выпускники - лесоводы</vt:lpstr>
      <vt:lpstr>Закрепленная площадь лесонасаждений</vt:lpstr>
      <vt:lpstr>Слайд 5</vt:lpstr>
      <vt:lpstr>Трудовые дела</vt:lpstr>
      <vt:lpstr>Слайд 7</vt:lpstr>
      <vt:lpstr>Государственная поддержка</vt:lpstr>
      <vt:lpstr>Занятия в школьном лесничестве</vt:lpstr>
      <vt:lpstr>Лес – зелёный наш дом</vt:lpstr>
      <vt:lpstr> Акция «Живи, лес!»  </vt:lpstr>
      <vt:lpstr>Акция «Подкормите птиц»</vt:lpstr>
      <vt:lpstr>Акция «Белая книга леса»</vt:lpstr>
      <vt:lpstr> 18 апреля - Единый день посадки леса   </vt:lpstr>
      <vt:lpstr> 26 апреля - Всероссийский экологический субботник «Зелёная весна»  </vt:lpstr>
      <vt:lpstr>Всероссийская акция  «Мы за сохранение лесов России»</vt:lpstr>
      <vt:lpstr>21 марта – Всероссийский день знаний о лесе</vt:lpstr>
      <vt:lpstr>Слайд 18</vt:lpstr>
      <vt:lpstr>Слайд 19</vt:lpstr>
      <vt:lpstr>Всероссийский заповедный урок</vt:lpstr>
      <vt:lpstr> Сотрудничество с БОЭБЦ и БГИТУ  </vt:lpstr>
      <vt:lpstr>Областной слёт школьных лесничеств 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учитель</cp:lastModifiedBy>
  <cp:revision>180</cp:revision>
  <cp:lastPrinted>1601-01-01T00:00:00Z</cp:lastPrinted>
  <dcterms:created xsi:type="dcterms:W3CDTF">1601-01-01T00:00:00Z</dcterms:created>
  <dcterms:modified xsi:type="dcterms:W3CDTF">2018-03-06T07:16:27Z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